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86" r:id="rId3"/>
    <p:sldId id="259" r:id="rId4"/>
    <p:sldId id="260" r:id="rId5"/>
    <p:sldId id="283" r:id="rId6"/>
    <p:sldId id="263" r:id="rId7"/>
    <p:sldId id="287" r:id="rId8"/>
    <p:sldId id="264" r:id="rId9"/>
    <p:sldId id="267" r:id="rId10"/>
    <p:sldId id="268" r:id="rId11"/>
    <p:sldId id="281" r:id="rId12"/>
    <p:sldId id="291" r:id="rId13"/>
    <p:sldId id="269" r:id="rId14"/>
    <p:sldId id="271" r:id="rId15"/>
    <p:sldId id="272" r:id="rId16"/>
    <p:sldId id="289" r:id="rId17"/>
    <p:sldId id="273" r:id="rId18"/>
    <p:sldId id="275" r:id="rId19"/>
    <p:sldId id="284" r:id="rId20"/>
    <p:sldId id="278" r:id="rId21"/>
    <p:sldId id="276" r:id="rId22"/>
    <p:sldId id="290" r:id="rId23"/>
    <p:sldId id="277" r:id="rId24"/>
    <p:sldId id="288" r:id="rId25"/>
    <p:sldId id="279" r:id="rId26"/>
    <p:sldId id="280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 varScale="1">
        <p:scale>
          <a:sx n="78" d="100"/>
          <a:sy n="78" d="100"/>
        </p:scale>
        <p:origin x="42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1E6D4F-839B-410A-B651-3243654432EF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854C56-96A0-4DB9-B756-C451D2858C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1E6D4F-839B-410A-B651-3243654432EF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854C56-96A0-4DB9-B756-C451D2858C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1E6D4F-839B-410A-B651-3243654432EF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854C56-96A0-4DB9-B756-C451D2858C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1E6D4F-839B-410A-B651-3243654432EF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854C56-96A0-4DB9-B756-C451D2858C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1E6D4F-839B-410A-B651-3243654432EF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854C56-96A0-4DB9-B756-C451D2858CE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1E6D4F-839B-410A-B651-3243654432EF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854C56-96A0-4DB9-B756-C451D2858C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1E6D4F-839B-410A-B651-3243654432EF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854C56-96A0-4DB9-B756-C451D2858C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1E6D4F-839B-410A-B651-3243654432EF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854C56-96A0-4DB9-B756-C451D2858C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1E6D4F-839B-410A-B651-3243654432EF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854C56-96A0-4DB9-B756-C451D2858CE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1E6D4F-839B-410A-B651-3243654432EF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854C56-96A0-4DB9-B756-C451D2858C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1E6D4F-839B-410A-B651-3243654432EF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854C56-96A0-4DB9-B756-C451D2858C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F1E6D4F-839B-410A-B651-3243654432EF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C854C56-96A0-4DB9-B756-C451D2858CE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22.jpeg" Type="http://schemas.openxmlformats.org/officeDocument/2006/relationships/image"/><Relationship Id="rId2" Target="../media/image21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24.jpg" Type="http://schemas.openxmlformats.org/officeDocument/2006/relationships/image"/><Relationship Id="rId4" Target="../media/image23.jpe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3" Target="../media/image26.jpeg" Type="http://schemas.openxmlformats.org/officeDocument/2006/relationships/image"/><Relationship Id="rId2" Target="../media/image25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27.jpeg" Type="http://schemas.openxmlformats.org/officeDocument/2006/relationships/image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g"/><Relationship Id="rId4" Type="http://schemas.openxmlformats.org/officeDocument/2006/relationships/image" Target="../media/image30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 ?><Relationships xmlns="http://schemas.openxmlformats.org/package/2006/relationships"><Relationship Id="rId3" Target="../media/image35.jpeg" Type="http://schemas.openxmlformats.org/officeDocument/2006/relationships/image"/><Relationship Id="rId2" Target="../media/image34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36.jpeg" Type="http://schemas.openxmlformats.org/officeDocument/2006/relationships/image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 ?><Relationships xmlns="http://schemas.openxmlformats.org/package/2006/relationships"><Relationship Id="rId3" Target="../media/image38.jpeg" Type="http://schemas.openxmlformats.org/officeDocument/2006/relationships/image"/><Relationship Id="rId2" Target="../media/image3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1.xml.rels><?xml version="1.0" encoding="UTF-8" standalone="yes" ?><Relationships xmlns="http://schemas.openxmlformats.org/package/2006/relationships"><Relationship Id="rId3" Target="../media/image40.jpeg" Type="http://schemas.openxmlformats.org/officeDocument/2006/relationships/image"/><Relationship Id="rId2" Target="../media/image39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42.jpeg" Type="http://schemas.openxmlformats.org/officeDocument/2006/relationships/image"/><Relationship Id="rId4" Target="../media/image41.jpeg" Type="http://schemas.openxmlformats.org/officeDocument/2006/relationships/image"/></Relationships>
</file>

<file path=ppt/slides/_rels/slide22.xml.rels><?xml version="1.0" encoding="UTF-8" standalone="yes" ?><Relationships xmlns="http://schemas.openxmlformats.org/package/2006/relationships"><Relationship Id="rId3" Target="../media/image44.jpg" Type="http://schemas.openxmlformats.org/officeDocument/2006/relationships/image"/><Relationship Id="rId7" Target="../media/image48.jpeg" Type="http://schemas.openxmlformats.org/officeDocument/2006/relationships/image"/><Relationship Id="rId2" Target="../media/image43.jp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47.jpeg" Type="http://schemas.openxmlformats.org/officeDocument/2006/relationships/image"/><Relationship Id="rId5" Target="../media/image46.jpeg" Type="http://schemas.openxmlformats.org/officeDocument/2006/relationships/image"/><Relationship Id="rId4" Target="../media/image45.jpeg" Type="http://schemas.openxmlformats.org/officeDocument/2006/relationships/image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jpeg"/></Relationships>
</file>

<file path=ppt/slides/_rels/slide24.xml.rels><?xml version="1.0" encoding="UTF-8" standalone="yes" ?><Relationships xmlns="http://schemas.openxmlformats.org/package/2006/relationships"><Relationship Id="rId2" Target="../media/image5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1.jpeg" Type="http://schemas.openxmlformats.org/officeDocument/2006/relationships/image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8.jpeg" Type="http://schemas.openxmlformats.org/officeDocument/2006/relationships/image"/><Relationship Id="rId5" Target="../media/image17.jpeg" Type="http://schemas.openxmlformats.org/officeDocument/2006/relationships/image"/><Relationship Id="rId4" Target="../media/image16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3" Target="../media/image20.jpg" Type="http://schemas.openxmlformats.org/officeDocument/2006/relationships/image"/><Relationship Id="rId2" Target="../media/image1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0080" y="718457"/>
            <a:ext cx="9596120" cy="210638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отчет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8414" y="3996267"/>
            <a:ext cx="9494609" cy="1388534"/>
          </a:xfrm>
        </p:spPr>
        <p:txBody>
          <a:bodyPr/>
          <a:lstStyle/>
          <a:p>
            <a:pPr algn="l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плодовых растений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5423699"/>
      </p:ext>
    </p:extLst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935597"/>
          </a:xfrm>
        </p:spPr>
        <p:txBody>
          <a:bodyPr>
            <a:normAutofit/>
          </a:bodyPr>
          <a:lstStyle/>
          <a:p>
            <a:pPr algn="ctr"/>
            <a:r>
              <a:rPr b="1" dirty="0" lang="ru-RU" sz="2400">
                <a:latin charset="0" panose="02020603050405020304" pitchFamily="18" typeface="Times New Roman"/>
                <a:cs charset="0" panose="02020603050405020304" pitchFamily="18" typeface="Times New Roman"/>
              </a:rPr>
              <a:t>Проведены агротехнические работы по уходу за коллекционными и селекционными </a:t>
            </a:r>
            <a:r>
              <a:rPr b="1" dirty="0" lang="ru-RU" smtClean="0" sz="2400">
                <a:latin charset="0" panose="02020603050405020304" pitchFamily="18" typeface="Times New Roman"/>
                <a:cs charset="0" panose="02020603050405020304" pitchFamily="18" typeface="Times New Roman"/>
              </a:rPr>
              <a:t>насаждениями.</a:t>
            </a:r>
            <a:endParaRPr b="1" dirty="0" lang="ru-RU" sz="2400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52849" y="1288097"/>
            <a:ext cx="5861051" cy="5493703"/>
          </a:xfrm>
        </p:spPr>
        <p:txBody>
          <a:bodyPr>
            <a:normAutofit/>
          </a:bodyPr>
          <a:lstStyle/>
          <a:p>
            <a:endParaRPr dirty="0" lang="ru-RU" smtClean="0" sz="2000"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r>
              <a:rPr dirty="0" lang="ru-RU" smtClean="0" sz="2000">
                <a:latin charset="0" panose="02020603050405020304" pitchFamily="18" typeface="Times New Roman"/>
                <a:cs charset="0" panose="02020603050405020304" pitchFamily="18" typeface="Times New Roman"/>
              </a:rPr>
              <a:t>Проведена </a:t>
            </a:r>
            <a:r>
              <a:rPr dirty="0" lang="ru-RU" sz="2000">
                <a:latin charset="0" panose="02020603050405020304" pitchFamily="18" typeface="Times New Roman"/>
                <a:cs charset="0" panose="02020603050405020304" pitchFamily="18" typeface="Times New Roman"/>
              </a:rPr>
              <a:t>срезка на </a:t>
            </a:r>
            <a:r>
              <a:rPr dirty="0" lang="ru-RU" smtClean="0" sz="2000">
                <a:latin charset="0" panose="02020603050405020304" pitchFamily="18" typeface="Times New Roman"/>
                <a:cs charset="0" panose="02020603050405020304" pitchFamily="18" typeface="Times New Roman"/>
              </a:rPr>
              <a:t>обратный рост в маточником поле </a:t>
            </a:r>
            <a:r>
              <a:rPr dirty="0" err="1" lang="ru-RU" smtClean="0" sz="2000">
                <a:latin charset="0" panose="02020603050405020304" pitchFamily="18" typeface="Times New Roman"/>
                <a:cs charset="0" panose="02020603050405020304" pitchFamily="18" typeface="Times New Roman"/>
              </a:rPr>
              <a:t>полукарликового</a:t>
            </a:r>
            <a:r>
              <a:rPr dirty="0" lang="ru-RU" smtClean="0" sz="2000"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lang="ru-RU" sz="2000">
                <a:latin charset="0" panose="02020603050405020304" pitchFamily="18" typeface="Times New Roman"/>
                <a:cs charset="0" panose="02020603050405020304" pitchFamily="18" typeface="Times New Roman"/>
              </a:rPr>
              <a:t>подвоя М-106 на </a:t>
            </a:r>
            <a:r>
              <a:rPr dirty="0" lang="ru-RU" smtClean="0" sz="2000">
                <a:latin charset="0" panose="02020603050405020304" pitchFamily="18" typeface="Times New Roman"/>
                <a:cs charset="0" panose="02020603050405020304" pitchFamily="18" typeface="Times New Roman"/>
              </a:rPr>
              <a:t>площади 0.1га. </a:t>
            </a:r>
            <a:endParaRPr dirty="0" lang="ru-RU" sz="2000"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r>
              <a:rPr dirty="0" lang="ru-RU" sz="2000">
                <a:latin charset="0" panose="02020603050405020304" pitchFamily="18" typeface="Times New Roman"/>
                <a:cs charset="0" panose="02020603050405020304" pitchFamily="18" typeface="Times New Roman"/>
              </a:rPr>
              <a:t>В</a:t>
            </a:r>
            <a:r>
              <a:rPr dirty="0" lang="ru-RU" smtClean="0" sz="2000">
                <a:latin charset="0" panose="02020603050405020304" pitchFamily="18" typeface="Times New Roman"/>
                <a:cs charset="0" panose="02020603050405020304" pitchFamily="18" typeface="Times New Roman"/>
              </a:rPr>
              <a:t>есной нарезаны арыки трактором  </a:t>
            </a:r>
            <a:r>
              <a:rPr dirty="0" lang="ru-RU" sz="2000">
                <a:latin charset="0" panose="02020603050405020304" pitchFamily="18" typeface="Times New Roman"/>
                <a:cs charset="0" panose="02020603050405020304" pitchFamily="18" typeface="Times New Roman"/>
              </a:rPr>
              <a:t>для </a:t>
            </a:r>
            <a:r>
              <a:rPr dirty="0" lang="ru-RU" smtClean="0" sz="2000">
                <a:latin charset="0" panose="02020603050405020304" pitchFamily="18" typeface="Times New Roman"/>
                <a:cs charset="0" panose="02020603050405020304" pitchFamily="18" typeface="Times New Roman"/>
              </a:rPr>
              <a:t>посадки </a:t>
            </a:r>
            <a:r>
              <a:rPr dirty="0" lang="ru-RU" sz="2000">
                <a:latin charset="0" panose="02020603050405020304" pitchFamily="18" typeface="Times New Roman"/>
                <a:cs charset="0" panose="02020603050405020304" pitchFamily="18" typeface="Times New Roman"/>
              </a:rPr>
              <a:t>научных </a:t>
            </a:r>
            <a:r>
              <a:rPr dirty="0" lang="ru-RU" smtClean="0" sz="2000">
                <a:latin charset="0" panose="02020603050405020304" pitchFamily="18" typeface="Times New Roman"/>
                <a:cs charset="0" panose="02020603050405020304" pitchFamily="18" typeface="Times New Roman"/>
              </a:rPr>
              <a:t>саженцев яблони на площади </a:t>
            </a:r>
            <a:r>
              <a:rPr dirty="0" lang="ru-RU" sz="2000">
                <a:latin charset="0" panose="02020603050405020304" pitchFamily="18" typeface="Times New Roman"/>
                <a:cs charset="0" panose="02020603050405020304" pitchFamily="18" typeface="Times New Roman"/>
              </a:rPr>
              <a:t>0.75га</a:t>
            </a:r>
          </a:p>
          <a:p>
            <a:r>
              <a:rPr dirty="0" lang="ru-RU" smtClean="0" sz="2000">
                <a:latin charset="0" panose="02020603050405020304" pitchFamily="18" typeface="Times New Roman"/>
                <a:cs charset="0" panose="02020603050405020304" pitchFamily="18" typeface="Times New Roman"/>
              </a:rPr>
              <a:t>Высажены </a:t>
            </a:r>
            <a:r>
              <a:rPr dirty="0" lang="ru-RU" sz="2000">
                <a:latin charset="0" panose="02020603050405020304" pitchFamily="18" typeface="Times New Roman"/>
                <a:cs charset="0" panose="02020603050405020304" pitchFamily="18" typeface="Times New Roman"/>
              </a:rPr>
              <a:t>на постоянное место произрастания </a:t>
            </a:r>
            <a:r>
              <a:rPr dirty="0" lang="ru-RU" smtClean="0" sz="2000">
                <a:latin charset="0" panose="02020603050405020304" pitchFamily="18" typeface="Times New Roman"/>
                <a:cs charset="0" panose="02020603050405020304" pitchFamily="18" typeface="Times New Roman"/>
              </a:rPr>
              <a:t> коллекционные саженцы яблони у 18 сортов , полив проводили вручную 3 раза .</a:t>
            </a:r>
            <a:endParaRPr dirty="0" lang="ru-RU" sz="2000"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r>
              <a:rPr dirty="0" lang="ru-RU" sz="2000">
                <a:latin charset="0" panose="02020603050405020304" pitchFamily="18" typeface="Times New Roman"/>
                <a:cs charset="0" panose="02020603050405020304" pitchFamily="18" typeface="Times New Roman"/>
              </a:rPr>
              <a:t> В зимнее время проведена санитарная обрезка с одновременной вырубкой </a:t>
            </a:r>
            <a:r>
              <a:rPr dirty="0" lang="ru-RU" smtClean="0" sz="2000">
                <a:latin charset="0" panose="02020603050405020304" pitchFamily="18" typeface="Times New Roman"/>
                <a:cs charset="0" panose="02020603050405020304" pitchFamily="18" typeface="Times New Roman"/>
              </a:rPr>
              <a:t>кустарников свидины в квартале </a:t>
            </a:r>
            <a:r>
              <a:rPr dirty="0" lang="ru-RU" sz="2000">
                <a:latin charset="0" panose="02020603050405020304" pitchFamily="18" typeface="Times New Roman"/>
                <a:cs charset="0" panose="02020603050405020304" pitchFamily="18" typeface="Times New Roman"/>
              </a:rPr>
              <a:t>№</a:t>
            </a:r>
            <a:r>
              <a:rPr dirty="0" lang="ru-RU" smtClean="0" sz="2000">
                <a:latin charset="0" panose="02020603050405020304" pitchFamily="18" typeface="Times New Roman"/>
                <a:cs charset="0" panose="02020603050405020304" pitchFamily="18" typeface="Times New Roman"/>
              </a:rPr>
              <a:t>6 (</a:t>
            </a:r>
            <a:r>
              <a:rPr dirty="0" lang="ru-RU" sz="2000">
                <a:latin charset="0" panose="02020603050405020304" pitchFamily="18" typeface="Times New Roman"/>
                <a:cs charset="0" panose="02020603050405020304" pitchFamily="18" typeface="Times New Roman"/>
              </a:rPr>
              <a:t>коллекция) на площади</a:t>
            </a:r>
            <a:r>
              <a:rPr dirty="0" lang="ru-RU" sz="20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lang="ru-RU" smtClean="0" sz="2000">
                <a:latin charset="0" panose="02020603050405020304" pitchFamily="18" typeface="Times New Roman"/>
                <a:cs charset="0" panose="02020603050405020304" pitchFamily="18" typeface="Times New Roman"/>
              </a:rPr>
              <a:t>1.0 </a:t>
            </a:r>
            <a:r>
              <a:rPr dirty="0" lang="ru-RU" sz="2000">
                <a:latin charset="0" panose="02020603050405020304" pitchFamily="18" typeface="Times New Roman"/>
                <a:cs charset="0" panose="02020603050405020304" pitchFamily="18" typeface="Times New Roman"/>
              </a:rPr>
              <a:t>га. На экспериментальном </a:t>
            </a:r>
            <a:r>
              <a:rPr dirty="0" lang="ru-RU" smtClean="0" sz="2000">
                <a:latin charset="0" panose="02020603050405020304" pitchFamily="18" typeface="Times New Roman"/>
                <a:cs charset="0" panose="02020603050405020304" pitchFamily="18" typeface="Times New Roman"/>
              </a:rPr>
              <a:t>участке - 0.10 га.</a:t>
            </a:r>
            <a:endParaRPr dirty="0" lang="ru-RU" sz="2000"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endParaRPr dirty="0" lang="ru-RU" sz="1800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pic>
        <p:nvPicPr>
          <p:cNvPr descr="C:\Users\Work\Pictures\фото2021\IMG-20211026-WA0015.jpg" id="5123" name="Picture 3"/>
          <p:cNvPicPr>
            <a:picLocks noChangeArrowheads="1"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0"/>
          <a:stretch/>
        </p:blipFill>
        <p:spPr bwMode="auto">
          <a:xfrm>
            <a:off x="1612900" y="1450996"/>
            <a:ext cx="2139950" cy="196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C:\Users\Work\Pictures\фото2021\IMG-20211026-WA0013.jpg" id="5124" name="Picture 4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7671" y="4596000"/>
            <a:ext cx="2484329" cy="21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100" y="1288097"/>
            <a:ext cx="2138363" cy="2855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143" y="3623982"/>
            <a:ext cx="2010562" cy="268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462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914400"/>
          </a:xfrm>
        </p:spPr>
        <p:txBody>
          <a:bodyPr>
            <a:normAutofit/>
          </a:bodyPr>
          <a:lstStyle/>
          <a:p>
            <a:pPr algn="ctr"/>
            <a:r>
              <a:rPr lang="ky-K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ky-K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убботники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358900" y="826718"/>
            <a:ext cx="6081560" cy="568838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latin typeface="Times New Roman"/>
                <a:ea typeface="Calibri"/>
                <a:cs typeface="Times New Roman"/>
              </a:rPr>
              <a:t>Институт геомеханики и освоения </a:t>
            </a:r>
            <a:r>
              <a:rPr lang="ru-RU" sz="1800" b="1" dirty="0" smtClean="0">
                <a:latin typeface="Times New Roman"/>
                <a:ea typeface="Calibri"/>
                <a:cs typeface="Times New Roman"/>
              </a:rPr>
              <a:t>недр: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 </a:t>
            </a:r>
            <a:br>
              <a:rPr lang="ru-RU" sz="1800" dirty="0" smtClean="0">
                <a:latin typeface="Times New Roman"/>
                <a:ea typeface="Calibri"/>
                <a:cs typeface="Times New Roman"/>
              </a:rPr>
            </a:b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в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апреле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провели 4 субботника по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7-8 человек, в мае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-3 субботника -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по 7-6 человек. Провели работы:</a:t>
            </a:r>
            <a:r>
              <a:rPr lang="ru-RU" sz="1800" dirty="0">
                <a:latin typeface="Calibri"/>
                <a:ea typeface="Calibri"/>
                <a:cs typeface="Times New Roman"/>
              </a:rPr>
              <a:t>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п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рополка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в питомнике и очистка арыков, магистральных сетей от мусора и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сорной растительности.</a:t>
            </a:r>
            <a:r>
              <a:rPr lang="ru-RU" sz="1800" dirty="0"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latin typeface="Calibri"/>
                <a:ea typeface="Calibri"/>
                <a:cs typeface="Times New Roman"/>
              </a:rPr>
            </a:br>
            <a:r>
              <a:rPr lang="ru-RU" sz="1800" b="1" dirty="0" smtClean="0">
                <a:latin typeface="Times New Roman"/>
                <a:ea typeface="Calibri"/>
                <a:cs typeface="Times New Roman"/>
              </a:rPr>
              <a:t>Институт сейсмологии: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 </a:t>
            </a:r>
            <a:br>
              <a:rPr lang="ru-RU" sz="1800" dirty="0" smtClean="0">
                <a:latin typeface="Times New Roman"/>
                <a:ea typeface="Calibri"/>
                <a:cs typeface="Times New Roman"/>
              </a:rPr>
            </a:b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в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апреле провели 2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субботника: 1день – 10 человек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2 дня - 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5человек, в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мае – 4 субботника - 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по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3-5 человек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.</a:t>
            </a:r>
            <a:r>
              <a:rPr lang="ru-RU" sz="1800" dirty="0">
                <a:latin typeface="Calibri"/>
                <a:ea typeface="Calibri"/>
                <a:cs typeface="Times New Roman"/>
              </a:rPr>
              <a:t>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Проведены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работы:</a:t>
            </a:r>
            <a:r>
              <a:rPr lang="ru-RU" sz="1800" dirty="0">
                <a:latin typeface="Calibri"/>
                <a:ea typeface="Calibri"/>
                <a:cs typeface="Times New Roman"/>
              </a:rPr>
              <a:t>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Прополка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междурядий 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и очистка подводящих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арыков.</a:t>
            </a:r>
            <a:r>
              <a:rPr lang="ru-RU" sz="1800" dirty="0"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latin typeface="Calibri"/>
                <a:ea typeface="Calibri"/>
                <a:cs typeface="Times New Roman"/>
              </a:rPr>
            </a:br>
            <a:r>
              <a:rPr lang="ru-RU" sz="1800" b="1" dirty="0" smtClean="0">
                <a:latin typeface="Times New Roman"/>
                <a:ea typeface="Calibri"/>
                <a:cs typeface="Times New Roman"/>
              </a:rPr>
              <a:t>Институт </a:t>
            </a:r>
            <a:r>
              <a:rPr lang="ru-RU" sz="1800" b="1" dirty="0">
                <a:latin typeface="Times New Roman"/>
                <a:ea typeface="Calibri"/>
                <a:cs typeface="Times New Roman"/>
              </a:rPr>
              <a:t>горной физиологии </a:t>
            </a:r>
            <a:r>
              <a:rPr lang="ru-RU" sz="1800" b="1" dirty="0" smtClean="0">
                <a:latin typeface="Times New Roman"/>
                <a:ea typeface="Calibri"/>
                <a:cs typeface="Times New Roman"/>
              </a:rPr>
              <a:t>медицины: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 </a:t>
            </a:r>
            <a:br>
              <a:rPr lang="ru-RU" sz="1800" dirty="0" smtClean="0">
                <a:latin typeface="Times New Roman"/>
                <a:ea typeface="Calibri"/>
                <a:cs typeface="Times New Roman"/>
              </a:rPr>
            </a:b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в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апреле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провели 3 субботника: 2 дня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по 8человек и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1день -5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человек. В мае провели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3 субботника: 1 день - 2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человека , 2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дня-5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человек,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3 дня - 7человек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.</a:t>
            </a:r>
            <a:r>
              <a:rPr lang="ru-RU" sz="1800" dirty="0">
                <a:latin typeface="Calibri"/>
                <a:ea typeface="Calibri"/>
                <a:cs typeface="Times New Roman"/>
              </a:rPr>
              <a:t> </a:t>
            </a: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Выполнили  работы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: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прополка междурядий 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и очистка подводящих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арыков,  прополка, маточника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клоновых подвоев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яблони ММ-106., 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п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рополка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междурядий в питомнике.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199" y="3785095"/>
            <a:ext cx="2859087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199" y="1194137"/>
            <a:ext cx="4419601" cy="2483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385" y="3785095"/>
            <a:ext cx="1400415" cy="2488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2425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1885028" y="172009"/>
            <a:ext cx="9875520" cy="77996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научных разработок</a:t>
            </a:r>
            <a:endParaRPr lang="ru-RU" sz="2400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935132" y="1302707"/>
            <a:ext cx="9875520" cy="5461348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2021 году, в результате государственного сортоиспытания, зарегистрированы в «Государственном Реестре сортов и гибридов растений, допущенных к использованию на территории Кыргызской Республики»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Сорт яблони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«Аида»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Кырботсад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5-9-5) селекции Ботанического сада им Э. З. Гареева НАН КР.  Авторами сорта являются: Гареев. Э.З., Криворучко В. П.,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Шаршеева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Омушев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Сорт сливы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Уркор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Кырботсад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4-1-6-55) селекции  Ботанического сада им Э З. Гареева НАН КР. Авторами сорта являются: Солдатов И.В.,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АлбановН.С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Имаралиева Т.Ш.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4387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579356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научно-технической продукции 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2021году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2322546"/>
              </p:ext>
            </p:extLst>
          </p:nvPr>
        </p:nvGraphicFramePr>
        <p:xfrm>
          <a:off x="1728592" y="1456572"/>
          <a:ext cx="9720197" cy="527032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05728"/>
                <a:gridCol w="3082352"/>
                <a:gridCol w="1944039"/>
                <a:gridCol w="1944039"/>
                <a:gridCol w="1944039"/>
              </a:tblGrid>
              <a:tr h="102514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Научное учреждение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y-KG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реализационной продукции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Потребитель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</a:t>
                      </a:r>
                      <a:b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01. 11. 2021 г.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30648">
                <a:tc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НИИ Ботанический сад им. Э. Гареева НАН КР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Саженцы:</a:t>
                      </a: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Груши, Яблони,</a:t>
                      </a:r>
                      <a:b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Абрикоса, всего –</a:t>
                      </a:r>
                      <a:b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шт.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Местные садоводы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Накладные на сумму -  34000 сом. 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69155">
                <a:tc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НИИ Ботанический сад им. Э. Гареева НАН КР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Плоды:</a:t>
                      </a:r>
                      <a:b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яблони – 3764 кг.</a:t>
                      </a:r>
                      <a:b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6348 сом;</a:t>
                      </a:r>
                      <a:b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сливы – 200 кг. на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 сом.</a:t>
                      </a:r>
                      <a:b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Подвой – 400 шт.</a:t>
                      </a:r>
                      <a:b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12000 сом.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Сокулукский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р/н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Перечислением на сумму -  26348сом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2847">
                <a:tc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Итого:  60348сом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73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177800"/>
            <a:ext cx="9757156" cy="9779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Деловое сотрудничество.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064712"/>
            <a:ext cx="10503098" cy="5586609"/>
          </a:xfrm>
        </p:spPr>
        <p:txBody>
          <a:bodyPr>
            <a:normAutofit lnSpcReduction="10000"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Управлением делами  Президента и Правительства Кыргызской Республики.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ЛПР,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к.б.н.  Солдатов И.В.,  участвовал в составе рабочей группы,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определению состояния и целесообразности списания плодовых насаждений на территории Аламединского Государственного сортоиспытательного участка,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природный парк «Ала-Арча», при Управлении делами Президента и Правительства КР.   По результатам  проведенной  проверки  дано экспертное заключение.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Государственным центром по испытанию сортов и генетическим ресурсам растений, при МСХ и М КР: с 2003 года ежегодно передаются на Государственное сортоиспытание новые разработки - сорта сливы и яблони.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Аламединским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горным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ГСУ: продолжается оценка насаждений яблони и груши для определения устойчивости к бактериальному ожогу, выделены устойчивые сорта. для пополнения коллекции.   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проекте  ОФ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Camp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Облесение засушливых земель через поддержку сельских и лесных питомников «Организация и закладка питомников маточника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плодовых 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древесно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-декоративных растений. </a:t>
            </a:r>
          </a:p>
          <a:p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Составлено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соглашение о сотрудничестве с фондом Ага 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Хана.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Министерством сельского, водного хозяйства и развития регионов КР. Лаборатория плодовых растений НИИ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БС.НАН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КР, совместно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МСВХ и РР. КР, провела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  семинар на тему: «Система мер борьбы с бактериальным ожогом плодовых культур в Иссык-Кульской области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Семинар был проведен 21.04.2021года,  в городе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Чолпон-Ата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транслировался в прямом эфире на сайте Фейсбук 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Инстаграмм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215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240957"/>
            <a:ext cx="10018713" cy="95764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Международное сотрудничество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309816"/>
            <a:ext cx="10477031" cy="5461687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пополнение коллекций осуществляется через интродукцию, в рамках договоров с профильными институтами ближнего и дальнего зарубежья :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отчетном году научные связи поддерживаются с 8 институтами и Общественным фондом “MSDSP KG” инициатива фонда Ага Хана.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Главный Ботанический сад РАН (РОССИЯ).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НИИ садоводства Сибири (РОССИЯ). 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Никитский Ботанический сад (РОССИЯ),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Крымская ОСС ВНИИР (РОССИЯ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Университет сельского хозяйства и леса (ЧЕШСКАЯ РЕСПУБЛИКА),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НПО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Богпарвар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(ТАДЖИКИСТАН),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ТОО НИИ плодоводства и виноградарства (КАЗАХСТАН),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РУП Институт плодоводства НАН (БЕЛАРУСЬ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Общественный фонд “MSDSP KG” инициатива фонда Ага Хана, реализация научно-исследовательских программ в рамках проекта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горного садоводства».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218491"/>
      </p:ext>
    </p:extLst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114300"/>
            <a:ext cx="9997440" cy="774700"/>
          </a:xfrm>
        </p:spPr>
        <p:txBody>
          <a:bodyPr>
            <a:normAutofit/>
          </a:bodyPr>
          <a:lstStyle/>
          <a:p>
            <a:pPr algn="ctr"/>
            <a:r>
              <a:rPr dirty="0" lang="ky-KG" sz="3600">
                <a:latin charset="0" panose="02020603050405020304" pitchFamily="18" typeface="Times New Roman"/>
                <a:cs charset="0" panose="02020603050405020304" pitchFamily="18" typeface="Times New Roman"/>
              </a:rPr>
              <a:t>Наука и </a:t>
            </a:r>
            <a:r>
              <a:rPr dirty="0" lang="ky-KG" smtClean="0" sz="3600">
                <a:latin charset="0" panose="02020603050405020304" pitchFamily="18" typeface="Times New Roman"/>
                <a:cs charset="0" panose="02020603050405020304" pitchFamily="18" typeface="Times New Roman"/>
              </a:rPr>
              <a:t>образование</a:t>
            </a:r>
            <a:endParaRPr dirty="0" lang="ky-KG" sz="3600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6799" y="1041400"/>
            <a:ext cx="3709695" cy="5207000"/>
          </a:xfrm>
        </p:spPr>
        <p:txBody>
          <a:bodyPr>
            <a:normAutofit lnSpcReduction="10000"/>
          </a:bodyPr>
          <a:lstStyle/>
          <a:p>
            <a:r>
              <a:rPr dirty="0" lang="ru-RU" smtClean="0" sz="2000">
                <a:latin charset="0" panose="02020603050405020304" pitchFamily="18" typeface="Times New Roman"/>
                <a:cs charset="0" panose="02020603050405020304" pitchFamily="18" typeface="Times New Roman"/>
              </a:rPr>
              <a:t>Студенты </a:t>
            </a:r>
            <a:r>
              <a:rPr dirty="0" lang="ru-RU" sz="2000">
                <a:latin charset="0" panose="02020603050405020304" pitchFamily="18" typeface="Times New Roman"/>
                <a:cs charset="0" panose="02020603050405020304" pitchFamily="18" typeface="Times New Roman"/>
              </a:rPr>
              <a:t>1 </a:t>
            </a:r>
            <a:r>
              <a:rPr dirty="0" err="1" lang="ru-RU" sz="2000">
                <a:latin charset="0" panose="02020603050405020304" pitchFamily="18" typeface="Times New Roman"/>
                <a:cs charset="0" panose="02020603050405020304" pitchFamily="18" typeface="Times New Roman"/>
              </a:rPr>
              <a:t>го</a:t>
            </a:r>
            <a:r>
              <a:rPr dirty="0" lang="ru-RU" sz="2000">
                <a:latin charset="0" panose="02020603050405020304" pitchFamily="18" typeface="Times New Roman"/>
                <a:cs charset="0" panose="02020603050405020304" pitchFamily="18" typeface="Times New Roman"/>
              </a:rPr>
              <a:t> курса </a:t>
            </a:r>
            <a:r>
              <a:rPr dirty="0" lang="ru-RU" smtClean="0" sz="2000">
                <a:latin charset="0" panose="02020603050405020304" pitchFamily="18" typeface="Times New Roman"/>
                <a:cs charset="0" panose="02020603050405020304" pitchFamily="18" typeface="Times New Roman"/>
              </a:rPr>
              <a:t>ИСИТО,  факультета «Фармация</a:t>
            </a:r>
            <a:r>
              <a:rPr dirty="0" lang="ru-RU" sz="2000">
                <a:latin charset="0" panose="02020603050405020304" pitchFamily="18" typeface="Times New Roman"/>
                <a:cs charset="0" panose="02020603050405020304" pitchFamily="18" typeface="Times New Roman"/>
              </a:rPr>
              <a:t>» с 31. 06</a:t>
            </a:r>
            <a:r>
              <a:rPr dirty="0" lang="ru-RU" smtClean="0" sz="2000">
                <a:latin charset="0" panose="02020603050405020304" pitchFamily="18" typeface="Times New Roman"/>
                <a:cs charset="0" panose="02020603050405020304" pitchFamily="18" typeface="Times New Roman"/>
              </a:rPr>
              <a:t>. 2021 </a:t>
            </a:r>
            <a:r>
              <a:rPr dirty="0" lang="ru-RU" sz="2000">
                <a:latin charset="0" panose="02020603050405020304" pitchFamily="18" typeface="Times New Roman"/>
                <a:cs charset="0" panose="02020603050405020304" pitchFamily="18" typeface="Times New Roman"/>
              </a:rPr>
              <a:t>года по 14. </a:t>
            </a:r>
            <a:r>
              <a:rPr dirty="0" lang="ru-RU" smtClean="0" sz="2000">
                <a:latin charset="0" panose="02020603050405020304" pitchFamily="18" typeface="Times New Roman"/>
                <a:cs charset="0" panose="02020603050405020304" pitchFamily="18" typeface="Times New Roman"/>
              </a:rPr>
              <a:t>07. 2021 года прошли практику по Ботанике, оказали помощь лаборатории: пропололи </a:t>
            </a:r>
            <a:r>
              <a:rPr dirty="0" lang="ru-RU" sz="2000">
                <a:latin charset="0" panose="02020603050405020304" pitchFamily="18" typeface="Times New Roman"/>
                <a:cs charset="0" panose="02020603050405020304" pitchFamily="18" typeface="Times New Roman"/>
              </a:rPr>
              <a:t>сеянцы в питомнике, собирали сено и покрасили кабинеты в лабораторном домике.</a:t>
            </a:r>
          </a:p>
          <a:p>
            <a:r>
              <a:rPr dirty="0" lang="ru-RU" smtClean="0" sz="2000">
                <a:latin charset="0" panose="02020603050405020304" pitchFamily="18" typeface="Times New Roman"/>
                <a:cs charset="0" panose="02020603050405020304" pitchFamily="18" typeface="Times New Roman"/>
              </a:rPr>
              <a:t>  Студенты </a:t>
            </a:r>
            <a:r>
              <a:rPr dirty="0" lang="ru-RU" sz="2000">
                <a:latin charset="0" panose="02020603050405020304" pitchFamily="18" typeface="Times New Roman"/>
                <a:cs charset="0" panose="02020603050405020304" pitchFamily="18" typeface="Times New Roman"/>
              </a:rPr>
              <a:t>4го курса </a:t>
            </a:r>
            <a:r>
              <a:rPr dirty="0" lang="ru-RU" smtClean="0" sz="2000">
                <a:latin charset="0" panose="02020603050405020304" pitchFamily="18" typeface="Times New Roman"/>
                <a:cs charset="0" panose="02020603050405020304" pitchFamily="18" typeface="Times New Roman"/>
              </a:rPr>
              <a:t>сельскохозяйственного факультета,  университета </a:t>
            </a:r>
            <a:r>
              <a:rPr dirty="0" lang="ru-RU" sz="2000">
                <a:latin charset="0" panose="02020603050405020304" pitchFamily="18" typeface="Times New Roman"/>
                <a:cs charset="0" panose="02020603050405020304" pitchFamily="18" typeface="Times New Roman"/>
              </a:rPr>
              <a:t>Манас 07. 06. </a:t>
            </a:r>
            <a:r>
              <a:rPr dirty="0" lang="ru-RU" smtClean="0" sz="2000">
                <a:latin charset="0" panose="02020603050405020304" pitchFamily="18" typeface="Times New Roman"/>
                <a:cs charset="0" panose="02020603050405020304" pitchFamily="18" typeface="Times New Roman"/>
              </a:rPr>
              <a:t>21 года </a:t>
            </a:r>
            <a:r>
              <a:rPr dirty="0" lang="ru-RU" sz="2000">
                <a:latin charset="0" panose="02020603050405020304" pitchFamily="18" typeface="Times New Roman"/>
                <a:cs charset="0" panose="02020603050405020304" pitchFamily="18" typeface="Times New Roman"/>
              </a:rPr>
              <a:t>проходили </a:t>
            </a:r>
            <a:r>
              <a:rPr dirty="0" lang="ru-RU" smtClean="0" sz="2000">
                <a:latin charset="0" panose="02020603050405020304" pitchFamily="18" typeface="Times New Roman"/>
                <a:cs charset="0" panose="02020603050405020304" pitchFamily="18" typeface="Times New Roman"/>
              </a:rPr>
              <a:t>практику по защите плодовых деревьев.</a:t>
            </a:r>
            <a:endParaRPr dirty="0" lang="ky-KG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1595" y="1130300"/>
            <a:ext cx="3175819" cy="238186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163" y="1130300"/>
            <a:ext cx="3098800" cy="23241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1594" y="4021923"/>
            <a:ext cx="3175820" cy="237551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74" r="-45"/>
          <a:stretch/>
        </p:blipFill>
        <p:spPr>
          <a:xfrm>
            <a:off x="1255176" y="4008270"/>
            <a:ext cx="3492188" cy="216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697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1"/>
            <a:ext cx="10018713" cy="92709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Экспедиции и командировки, Деятельность в проектах.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1900" y="1003300"/>
            <a:ext cx="7086601" cy="561340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Албанов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Н. С.  Участие в проекте  ОФ 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«Camp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Ала 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Тоо".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«Облесение засушливых земель через поддержку сельских и лесных питомников» - «Организация и закладка питомников маточника плодовых и древесно - декоративных растений». Проведен 2-х </a:t>
            </a:r>
            <a:r>
              <a:rPr lang="ru-RU" sz="18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дневный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семинар по 2 темам: « Климат и фенология» и « Обучение навыкам посадки, ухода за зелеными насаждениями в школьных питомниках», в  </a:t>
            </a:r>
            <a:r>
              <a:rPr lang="ru-RU" sz="18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Таласской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области, 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29.03 - 1.04. 2021г.  Получен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сертификат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b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Аналогичный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2-х </a:t>
            </a:r>
            <a:r>
              <a:rPr lang="ru-RU" sz="18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дневный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семинар по 2 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темам проведен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 Чуйской области, 28.04 - 30.04. 2021году.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Имаралиева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Т. Ш. участвует в проекте «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Развитие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горного садоводства», Общественного фонда “MSDSP KG” инициатива фонда Ага Хана.  Выполнила 4 командировки (13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04.,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7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06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., 14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07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., 5. 10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., 2021г. ) в </a:t>
            </a:r>
            <a:r>
              <a:rPr lang="ru-RU" sz="18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Ошскую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область, где провела практические консультации в показательном участке по выращиванию и размножению клоновых подвоев яблони.</a:t>
            </a:r>
            <a:endParaRPr lang="ru-RU" sz="18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899" y="1198563"/>
            <a:ext cx="3539065" cy="226853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900" y="3695701"/>
            <a:ext cx="3539065" cy="26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758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94130"/>
            <a:ext cx="10018713" cy="7530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Издательская деятельность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0522" y="793376"/>
            <a:ext cx="10402890" cy="5903259"/>
          </a:xfrm>
        </p:spPr>
        <p:txBody>
          <a:bodyPr>
            <a:normAutofit fontScale="92500" lnSpcReduction="10000"/>
          </a:bodyPr>
          <a:lstStyle/>
          <a:p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Албанов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Н.С.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подготовлена,  отправлена и опубликована статья на тему “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 интродукции алычи в Чуйскую долину Кыргызстана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 В журнал «Научное обозрение» Россия, в базе РИНЦ.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Ботаника-мое предназначение» ( Солдатов И. В.) (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80лет со дня рождения Солдатова И. В.) /Биографический очерк.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НИИ Ботанический сад им. Э Гареева НАН КР. Составители: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Имаралиева Т. Ш,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Албанов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 С., Дооткулова Г.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.Ответственный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редактор: Донбаева Г. Ч.,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к.г.н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доцент. Рецензент: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Тургунбаев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К. 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с.-х. н., профессор.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Илим-2021-48стр.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Имаралиева Т. Ш. «Зимняя транспирация сортов груши в Чуйской долине».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/ Интродукция, селекция и сохранение биоразнообразия растений. Материалы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-й международной конференции, посвященной 80-летию старшего научного сотрудника И.В. Солдатова.//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Отделение химико-технологических, медико-биологических и сельскохозяйственных наук. НИИ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Ботанический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сад им. Э. Гареева НАН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КР. №5 Бишкек-2021. 47-51стр.  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Дооткулова Г. М.,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Омушев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 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жароустойчивости гибридных форм яблони селекции НИИ Ботнический сад им. Э. Гареева НАН КР».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/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Интродукция, селекция и сохранение биоразнообразия растений. Материалы I-й международной конференции, посвященной 80-летию старшего научного сотрудника И.В. Солдатова.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//Отделение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химико-технологических, медико-биологических и сельскохозяйственных наук. НИИ ботанический сад им. Э. Гареева НАН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КР. №5 Бишкек-2021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39-42стр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Солдатов И.В.,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Албанов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 С., Имаралиева Т. Ш.,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Бейшенова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С. У. «Новые сорта сливы в НИИ Ботанический сад им. Э.  Гареева НАН КР»./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Интродукция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селекция и сохранение биоразнообразия растений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./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I-й международной конференции, посвященной 80-летию старшего научного сотрудника И.В. Солдатова.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//Отделение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химико-технологических, медико-биологических и сельскохозяйственных наук. НИИ ботанический сад им. Э. Гареева НАН КР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№5 Бишкек-2021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101-103стр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890997"/>
      </p:ext>
    </p:extLst>
  </p:cSld>
  <p:clrMapOvr>
    <a:masterClrMapping/>
  </p:clrMapOvr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803" y="274638"/>
            <a:ext cx="9997440" cy="1143000"/>
          </a:xfrm>
        </p:spPr>
        <p:txBody>
          <a:bodyPr/>
          <a:lstStyle/>
          <a:p>
            <a:pPr algn="ctr"/>
            <a:r>
              <a:rPr b="1" dirty="0" lang="ru-RU" sz="2400">
                <a:solidFill>
                  <a:srgbClr val="4F271C">
                    <a:satMod val="130000"/>
                  </a:srgbClr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Издательская деятельность</a:t>
            </a:r>
            <a:endParaRPr dirty="0" lang="ru-RU"/>
          </a:p>
        </p:txBody>
      </p:sp>
      <p:pic>
        <p:nvPicPr>
          <p:cNvPr descr="C:\Users\Work\Pictures\фото2021\IMG-20211015-WA0034.jpg" id="7170" name="Picture 2"/>
          <p:cNvPicPr>
            <a:picLocks noChangeArrowheads="1" noChangeAspect="1"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5" r="-10"/>
          <a:stretch/>
        </p:blipFill>
        <p:spPr bwMode="auto">
          <a:xfrm>
            <a:off x="1287649" y="1297032"/>
            <a:ext cx="3409578" cy="504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C:\Users\Work\Pictures\фото2021\20211026_132255.jpg" id="7171" name="Picture 3"/>
          <p:cNvPicPr>
            <a:picLocks noChangeArrowheads="1"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4" r="9"/>
          <a:stretch/>
        </p:blipFill>
        <p:spPr bwMode="auto">
          <a:xfrm rot="5400000">
            <a:off x="3419936" y="2247017"/>
            <a:ext cx="5029200" cy="312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770486" y="1295402"/>
            <a:ext cx="4089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dirty="0" lang="ru-RU">
                <a:latin charset="0" panose="02020603050405020304" pitchFamily="18" typeface="Times New Roman"/>
                <a:cs charset="0" panose="02020603050405020304" pitchFamily="18" typeface="Times New Roman"/>
              </a:rPr>
              <a:t>Для проведения областного семинара были подготовлены буклеты на кыргызском языке на тему: </a:t>
            </a:r>
          </a:p>
          <a:p>
            <a:r>
              <a:rPr b="1" dirty="0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«Система </a:t>
            </a:r>
            <a:r>
              <a:rPr b="1" dirty="0" lang="ru-RU">
                <a:latin charset="0" panose="02020603050405020304" pitchFamily="18" typeface="Times New Roman"/>
                <a:cs charset="0" panose="02020603050405020304" pitchFamily="18" typeface="Times New Roman"/>
              </a:rPr>
              <a:t>мер борьбы с бактериальным ожогом плодовых </a:t>
            </a:r>
            <a:r>
              <a:rPr b="1" dirty="0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культур».</a:t>
            </a:r>
            <a:endParaRPr b="1" dirty="0" lang="ru-RU"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r>
              <a:rPr b="1" dirty="0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«Устойчивые </a:t>
            </a:r>
            <a:r>
              <a:rPr b="1" dirty="0" lang="ru-RU">
                <a:latin charset="0" panose="02020603050405020304" pitchFamily="18" typeface="Times New Roman"/>
                <a:cs charset="0" panose="02020603050405020304" pitchFamily="18" typeface="Times New Roman"/>
              </a:rPr>
              <a:t>сорта яблони </a:t>
            </a:r>
            <a:r>
              <a:rPr b="1" dirty="0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к </a:t>
            </a:r>
            <a:r>
              <a:rPr b="1" dirty="0" lang="ru-RU">
                <a:latin charset="0" panose="02020603050405020304" pitchFamily="18" typeface="Times New Roman"/>
                <a:cs charset="0" panose="02020603050405020304" pitchFamily="18" typeface="Times New Roman"/>
              </a:rPr>
              <a:t>бактериальному </a:t>
            </a:r>
            <a:r>
              <a:rPr b="1" dirty="0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ожогу»,</a:t>
            </a:r>
            <a:endParaRPr b="1" dirty="0" lang="ru-RU"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r>
              <a:rPr b="1" dirty="0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«Устойчивые </a:t>
            </a:r>
            <a:r>
              <a:rPr b="1" dirty="0" lang="ru-RU">
                <a:latin charset="0" panose="02020603050405020304" pitchFamily="18" typeface="Times New Roman"/>
                <a:cs charset="0" panose="02020603050405020304" pitchFamily="18" typeface="Times New Roman"/>
              </a:rPr>
              <a:t>сорта груши к бактериальному </a:t>
            </a:r>
            <a:r>
              <a:rPr b="1" dirty="0" lang="ru-RU" smtClean="0">
                <a:latin charset="0" panose="02020603050405020304" pitchFamily="18" typeface="Times New Roman"/>
                <a:cs charset="0" panose="02020603050405020304" pitchFamily="18" typeface="Times New Roman"/>
              </a:rPr>
              <a:t>ожогу».</a:t>
            </a:r>
            <a:endParaRPr b="1" dirty="0" lang="ky-KG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pic>
        <p:nvPicPr>
          <p:cNvPr id="2050" name="Picture 2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523" y="4157724"/>
            <a:ext cx="3229470" cy="2539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30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125260"/>
            <a:ext cx="9997440" cy="1077239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4F271C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Проект: «Сохранение и обогащение генофонда растений в Кыргызстане»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4144" y="1240077"/>
            <a:ext cx="9997440" cy="5298509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Подпроект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«Интродукция и селекция плодовых растений»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исследования проводились по 2 темам: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Тема 1: Интродукция и селекция семечковых плодовых растений. 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Исполнители: н. с.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Омушев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 И., м. н. с. Дооткулова Г. М., н. с. Имаралиева Т. Ш., агротехник Балтабаев У.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2: Интродукция и селекция косточковых плодовых растений. 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Исполнители: заведующий лабораторией Солдатов И. В., в. н. с.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Албанов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Н.С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ст. лаборант </a:t>
            </a:r>
            <a:r>
              <a:rPr 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Бейшенова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С.У.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сотрудников – 7</a:t>
            </a:r>
            <a:r>
              <a:rPr lang="ky-K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y-KG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 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ky-KG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Научных </a:t>
            </a:r>
            <a:r>
              <a:rPr lang="ky-K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 – 6, в том числе </a:t>
            </a:r>
            <a:r>
              <a:rPr lang="ky-KG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к.б. н</a:t>
            </a:r>
            <a:r>
              <a:rPr lang="ky-K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ст. н.с. – 1;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ky-KG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 научного обслуживание – </a:t>
            </a:r>
            <a:r>
              <a:rPr lang="ky-K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1;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ky-KG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Технический персонал – </a:t>
            </a:r>
            <a:r>
              <a:rPr lang="ky-K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нет;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ky-KG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вес молодых ученых( до 35лет,) – </a:t>
            </a:r>
            <a:r>
              <a:rPr lang="ky-K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16,6 %;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ky-K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Молодого ученого – Бейшенова Саясат.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endParaRPr lang="ky-KG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3339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научных разработок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2021 году, в результате государственного сортоиспытания, зарегистрированы в «Государственном Реестре сортов и гибридов растений, допущенных к использованию на территории Кыргызской Республики»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Сорт яблони –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«Аида»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Кырботсад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5-9-5) селекции Ботанического сада им Э. З. Гареева НАН КР.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Авторами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сорта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Гареев. Э.З., Криворучко В. П.,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Шаршеева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Омушев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А.И.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Сорт сливы –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Уркор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Кырботсад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4-1-6-55) селекции  Ботанического сада им Э З. Гареева НАН КР. Авторами сорта являются: Солдатов И.В.,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АлбановН.С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Имаралиева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Т.Ш.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00" y="3573088"/>
            <a:ext cx="408940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382" y="3511781"/>
            <a:ext cx="4367212" cy="3094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0635764"/>
      </p:ext>
    </p:extLst>
  </p:cSld>
  <p:clrMapOvr>
    <a:masterClrMapping/>
  </p:clrMapOvr>
</p:sld>
</file>

<file path=ppt/slides/slide2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0"/>
            <a:ext cx="9997440" cy="723900"/>
          </a:xfrm>
        </p:spPr>
        <p:txBody>
          <a:bodyPr>
            <a:normAutofit/>
          </a:bodyPr>
          <a:lstStyle/>
          <a:p>
            <a:r>
              <a:rPr b="1" dirty="0" lang="ru-RU" sz="2400">
                <a:latin charset="0" panose="02020603050405020304" pitchFamily="18" typeface="Times New Roman"/>
                <a:cs charset="0" panose="02020603050405020304" pitchFamily="18" typeface="Times New Roman"/>
              </a:rPr>
              <a:t>Проведение и участие в конференциях, симпозиумах, тренингах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800100"/>
            <a:ext cx="8408989" cy="3845832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0F6FC6">
                  <a:lumMod val="75000"/>
                </a:srgbClr>
              </a:buClr>
            </a:pPr>
            <a:r>
              <a:rPr dirty="0" lang="ru-RU" sz="18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21.04.2021года </a:t>
            </a:r>
            <a:r>
              <a:rPr dirty="0" lang="ru-RU" smtClean="0" sz="18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был проведен </a:t>
            </a:r>
            <a:r>
              <a:rPr dirty="0" lang="ru-RU" sz="18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Областной  семинар на тему: Система мер борьбы с бактериальным ожогом плодовых культур в Иссык-Кульской области, городе </a:t>
            </a:r>
            <a:r>
              <a:rPr dirty="0" err="1" lang="ru-RU" sz="18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Чолпон-Ата</a:t>
            </a:r>
            <a:r>
              <a:rPr dirty="0" lang="ru-RU" sz="18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совместно с Министерством сельского, водного хозяйства и развития регионов КР. Модераторами были </a:t>
            </a:r>
            <a:r>
              <a:rPr dirty="0" err="1" lang="ru-RU" sz="18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Имаралиева</a:t>
            </a:r>
            <a:r>
              <a:rPr dirty="0" lang="ru-RU" sz="18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Т. Ш., </a:t>
            </a:r>
            <a:r>
              <a:rPr dirty="0" err="1" lang="ru-RU" sz="18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Дооткулова</a:t>
            </a:r>
            <a:r>
              <a:rPr dirty="0" lang="ru-RU" sz="18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Г. М.</a:t>
            </a:r>
            <a:br>
              <a:rPr dirty="0" lang="ru-RU" sz="18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</a:br>
            <a:r>
              <a:rPr dirty="0" lang="ru-RU" sz="18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Семинар транслировалась в прямом эфире на сайте Фейсбук и </a:t>
            </a:r>
            <a:r>
              <a:rPr dirty="0" err="1" lang="ru-RU" sz="18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Инстаграмм</a:t>
            </a:r>
            <a:r>
              <a:rPr dirty="0" lang="ru-RU" smtClean="0" sz="18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.</a:t>
            </a:r>
            <a:endParaRPr dirty="0" lang="ru-RU" sz="2000"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В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. н. с. </a:t>
            </a:r>
            <a:r>
              <a:rPr dirty="0" err="1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Албанов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 Н.С., Ресурсном центре ОФ Арча прочел </a:t>
            </a:r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лекцию на 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тему «Формирование и обрезка плодового сада, методы и технологии заготовки черенков и их хранения». 13 –февраля </a:t>
            </a:r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2021 года.</a:t>
            </a:r>
          </a:p>
          <a:p>
            <a:r>
              <a:rPr dirty="0" err="1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алуу</a:t>
            </a:r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чаралары</a:t>
            </a:r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».</a:t>
            </a:r>
          </a:p>
          <a:p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С 14.02 до 16.02.2021 года </a:t>
            </a:r>
            <a:r>
              <a:rPr dirty="0" err="1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Дооткулова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 Г.М. участвовала Симпозиуме на Республиканской неделе науки, техники и производства школьников. Организованной РДИТА Алтын </a:t>
            </a:r>
            <a:r>
              <a:rPr dirty="0" err="1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туйун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. Выступила с докладом «Выбор сортов плодовых деревьев»</a:t>
            </a:r>
          </a:p>
          <a:p>
            <a:endParaRPr dirty="0" lang="ru-RU" sz="1800"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endParaRPr dirty="0" lang="ru-RU" sz="1800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pic>
        <p:nvPicPr>
          <p:cNvPr descr="C:\Users\Work\Pictures\фото2021\IMG-20211026-WA0012.jpg" id="4098" name="Picture 2"/>
          <p:cNvPicPr>
            <a:picLocks noChangeArrowheads="1" noChangeAspect="1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621" y="4810568"/>
            <a:ext cx="3286216" cy="1920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636" y="4810568"/>
            <a:ext cx="2779247" cy="190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0097" y="4810568"/>
            <a:ext cx="2716835" cy="19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"/>
          <a:stretch/>
        </p:blipFill>
        <p:spPr>
          <a:xfrm>
            <a:off x="10088515" y="1114867"/>
            <a:ext cx="1798683" cy="3190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6441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0"/>
            <a:ext cx="9997440" cy="688932"/>
          </a:xfrm>
        </p:spPr>
        <p:txBody>
          <a:bodyPr>
            <a:normAutofit/>
          </a:bodyPr>
          <a:lstStyle/>
          <a:p>
            <a:pPr algn="ctr"/>
            <a:r>
              <a:rPr lang="ky-K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выставках</a:t>
            </a:r>
            <a:endParaRPr lang="ky-K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2081" y="613775"/>
            <a:ext cx="11050219" cy="2292263"/>
          </a:xfrm>
        </p:spPr>
        <p:txBody>
          <a:bodyPr>
            <a:noAutofit/>
          </a:bodyPr>
          <a:lstStyle/>
          <a:p>
            <a:r>
              <a:rPr lang="ky-KG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25-августа ко дню НЕЗАВИСИМОСТИ КЫРГЫЗСТАНА  </a:t>
            </a:r>
            <a:r>
              <a:rPr lang="ru-RU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НИИ </a:t>
            </a: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БС им</a:t>
            </a:r>
            <a:r>
              <a:rPr lang="ru-RU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Э. Гареева НАН </a:t>
            </a: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 участвовал в </a:t>
            </a:r>
            <a:r>
              <a:rPr lang="ky-KG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выставке, организованной </a:t>
            </a:r>
            <a:r>
              <a:rPr lang="ky-KG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ky-KG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 КР, где ЛПР представила результаты научной деятельности.</a:t>
            </a:r>
          </a:p>
          <a:p>
            <a:r>
              <a:rPr lang="ru-RU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18.02 по 20.02.2021 г. В НИИ </a:t>
            </a: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БС им</a:t>
            </a:r>
            <a:r>
              <a:rPr lang="ru-RU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Э. Гареева НАН КР </a:t>
            </a: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состоялся </a:t>
            </a:r>
            <a:r>
              <a:rPr lang="ru-RU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для сотрудников лесхозов, ООПТ </a:t>
            </a: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КР,  </a:t>
            </a:r>
            <a:r>
              <a:rPr lang="ru-RU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оранжереи и </a:t>
            </a: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дендрария </a:t>
            </a:r>
            <a:r>
              <a:rPr lang="ru-RU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заповедника. </a:t>
            </a: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ЛПР участвовала в выставке.</a:t>
            </a:r>
          </a:p>
          <a:p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15.10.2021году к I-ому международному конференции</a:t>
            </a:r>
            <a:r>
              <a:rPr lang="ru-RU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посвященной 80-летию к.б.н., старшего научного сотрудника И.В. Солдатова «Интродукция, селекция и сохранение биоразнообразия </a:t>
            </a: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растений» ЛПР была организована выставка.</a:t>
            </a:r>
            <a:r>
              <a:rPr lang="ky-KG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lang="ky-KG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научной </a:t>
            </a:r>
            <a:r>
              <a:rPr lang="ky-KG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и внедрения их в КЫРГЫЗСТАНЕ.</a:t>
            </a:r>
            <a:endParaRPr lang="ky-KG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y-KG" sz="1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y-KG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4660900"/>
            <a:ext cx="2768600" cy="20764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889" y="4742428"/>
            <a:ext cx="2613330" cy="1959998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3062143"/>
            <a:ext cx="3225800" cy="149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783" y="4819652"/>
            <a:ext cx="4183942" cy="1882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676" y="3062143"/>
            <a:ext cx="3691469" cy="1661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853" y="3099578"/>
            <a:ext cx="3591984" cy="1640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4707584"/>
      </p:ext>
    </p:extLst>
  </p:cSld>
  <p:clrMapOvr>
    <a:masterClrMapping/>
  </p:clrMapOvr>
</p:sld>
</file>

<file path=ppt/slides/slide2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61366"/>
            <a:ext cx="10018713" cy="712694"/>
          </a:xfrm>
        </p:spPr>
        <p:txBody>
          <a:bodyPr>
            <a:normAutofit/>
          </a:bodyPr>
          <a:lstStyle/>
          <a:p>
            <a:r>
              <a:rPr b="1" dirty="0" lang="ru-RU" sz="2400">
                <a:latin charset="0" panose="02020603050405020304" pitchFamily="18" typeface="Times New Roman"/>
                <a:cs charset="0" panose="02020603050405020304" pitchFamily="18" typeface="Times New Roman"/>
              </a:rPr>
              <a:t>Проведение и участие в конференциях, симпозиумах, тренингах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1" y="779928"/>
            <a:ext cx="7032811" cy="6078071"/>
          </a:xfrm>
        </p:spPr>
        <p:txBody>
          <a:bodyPr>
            <a:normAutofit/>
          </a:bodyPr>
          <a:lstStyle/>
          <a:p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С 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18.02 по 20.02.2021 г. В НИИ Ботанический сад им. Э. Гареева НАН КР состоялась семинар для сотрудников лесхозов, ООПТ КР на базе оранжереи и дендрарий заповедника. Дооткулова Г. М. состояла в орг. </a:t>
            </a:r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комитете.</a:t>
            </a:r>
          </a:p>
          <a:p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15.10.2021 по 17.10.2021года </a:t>
            </a:r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Солдатов 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И. В., </a:t>
            </a:r>
            <a:r>
              <a:rPr dirty="0" err="1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Албанов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 Н.С., Имаралиева Т. Ш., Дооткулова Г. М., </a:t>
            </a:r>
            <a:r>
              <a:rPr dirty="0" err="1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Омушев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 А. И., Балтабаев У. Т., </a:t>
            </a:r>
            <a:r>
              <a:rPr dirty="0" err="1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Бейшенова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 С.У. </a:t>
            </a:r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участвовали на I-ом международном конференции, 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посвященной 80-летию </a:t>
            </a:r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к.б.н., старшего 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научного сотрудника И.В. Солдатова «Интродукция, селекция и сохранение биоразнообразия растений</a:t>
            </a:r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».</a:t>
            </a:r>
          </a:p>
          <a:p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21.10. 2021г. Имаралиева Т. Ш., Дооткулова Г. М. участвовали в национальном семинаре Университете </a:t>
            </a:r>
            <a:r>
              <a:rPr dirty="0" err="1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Манас</a:t>
            </a:r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 сельскохозяйственном факультете на тему « </a:t>
            </a:r>
            <a:r>
              <a:rPr dirty="0" err="1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Кыргызстандын</a:t>
            </a:r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жапайы</a:t>
            </a:r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токойлорунда</a:t>
            </a:r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жана</a:t>
            </a:r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момо</a:t>
            </a:r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остуручулукто</a:t>
            </a:r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бактериалдык</a:t>
            </a:r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куйук</a:t>
            </a:r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илдетинин</a:t>
            </a:r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жайылуусу</a:t>
            </a:r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, </a:t>
            </a:r>
            <a:r>
              <a:rPr dirty="0" err="1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зыяндуулугу</a:t>
            </a:r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жана</a:t>
            </a:r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илдетти</a:t>
            </a:r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алдын</a:t>
            </a:r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алуу</a:t>
            </a:r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чаралары</a:t>
            </a:r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».</a:t>
            </a:r>
          </a:p>
          <a:p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С 25 по 27 октября </a:t>
            </a:r>
            <a:r>
              <a:rPr dirty="0" err="1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Донбаева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  Г. Ч., Солдатов И. В., </a:t>
            </a:r>
            <a:r>
              <a:rPr dirty="0" err="1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Албанов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 Н.С. участвовали в «Учебном Семинаре по Защите Местных Видов Деревьев для Сохранения Генетического Биоразнообразия в Центральной Азии. Получен сертификат.</a:t>
            </a:r>
          </a:p>
          <a:p>
            <a:endParaRPr dirty="0" lang="ru-RU" sz="1800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pic>
        <p:nvPicPr>
          <p:cNvPr descr="C:\Users\Work\Desktop\фото2021\IMG-20211015-WA0013.jpg" id="1026" name="Picture 2"/>
          <p:cNvPicPr>
            <a:picLocks noChangeArrowheads="1" noChangeAspect="1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189" y="823474"/>
            <a:ext cx="2675965" cy="200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C:\Users\Work\Desktop\фото2021\IMG-20211017-WA0008.jpg" id="1027" name="Picture 3"/>
          <p:cNvPicPr>
            <a:picLocks noChangeArrowheads="1"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" r="-61"/>
          <a:stretch/>
        </p:blipFill>
        <p:spPr bwMode="auto">
          <a:xfrm>
            <a:off x="8928846" y="2824177"/>
            <a:ext cx="2716308" cy="2174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rrowheads="1" noChangeAspect="1"/>
          </p:cNvPicPr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6083" y="4491490"/>
            <a:ext cx="2786994" cy="209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9453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101600"/>
            <a:ext cx="9997440" cy="74930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Почетные грамоты и правительственные награды.</a:t>
            </a:r>
            <a:endParaRPr lang="ky-K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1968500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августа 2021 года Министерстве сельского, водного хозяйства и развития регионов к 30-летию дня независимости КР Игорю Васильевичу Солдатову  вручили ценный подарок с формулировкой «За развитие плодоводства Республики».</a:t>
            </a:r>
            <a:endParaRPr lang="ky-K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942" y="3548063"/>
            <a:ext cx="3866357" cy="2428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6816984"/>
      </p:ext>
    </p:extLst>
  </p:cSld>
  <p:clrMapOvr>
    <a:masterClrMapping/>
  </p:clrMapOvr>
</p:sld>
</file>

<file path=ppt/slides/slide2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1117600"/>
          </a:xfrm>
        </p:spPr>
        <p:txBody>
          <a:bodyPr>
            <a:normAutofit/>
          </a:bodyPr>
          <a:lstStyle/>
          <a:p>
            <a:pPr algn="ctr"/>
            <a:r>
              <a:rPr b="1" dirty="0" lang="ru-RU" sz="2400">
                <a:latin charset="0" panose="02020603050405020304" pitchFamily="18" typeface="Times New Roman"/>
                <a:cs charset="0" panose="02020603050405020304" pitchFamily="18" typeface="Times New Roman"/>
              </a:rPr>
              <a:t>Связь с общественностью.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244601"/>
            <a:ext cx="10018713" cy="3505199"/>
          </a:xfrm>
        </p:spPr>
        <p:txBody>
          <a:bodyPr>
            <a:normAutofit/>
          </a:bodyPr>
          <a:lstStyle/>
          <a:p>
            <a:r>
              <a:rPr dirty="0" err="1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Н.с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. ЛПР Дооткулова Г. М., Ресурсном центре ОФ Арча провела мастер класс на тему «Весенняя защита и обработки сада». 25–февраля 2021 года прямой эфир по </a:t>
            </a:r>
            <a:r>
              <a:rPr dirty="0" err="1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фейсбук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.</a:t>
            </a:r>
          </a:p>
          <a:p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В. н. с. </a:t>
            </a:r>
            <a:r>
              <a:rPr dirty="0" err="1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Албанов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 Н.С., Ресурсном центре ОФ Арча прочел лекцию на тему «Формирование и обрезка плодового сада, методы и технологии заготовки черенков и их хранения».11 –февраля 2021года прямой эфир по </a:t>
            </a:r>
            <a:r>
              <a:rPr dirty="0" err="1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фейсбук</a:t>
            </a:r>
            <a:endParaRPr dirty="0" lang="ru-RU" sz="1800"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Н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. с. </a:t>
            </a:r>
            <a:r>
              <a:rPr dirty="0" err="1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Имаралиева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 Т. Ш. выступила на радио « Марал </a:t>
            </a:r>
            <a:r>
              <a:rPr dirty="0" err="1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радиосу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» в прямом эфире по теме: «К</a:t>
            </a:r>
            <a:r>
              <a:rPr dirty="0" lang="ky-KG" sz="1800">
                <a:latin charset="0" panose="02020603050405020304" pitchFamily="18" typeface="Times New Roman"/>
                <a:cs charset="0" panose="02020603050405020304" pitchFamily="18" typeface="Times New Roman"/>
              </a:rPr>
              <a:t>ө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ч</a:t>
            </a:r>
            <a:r>
              <a:rPr dirty="0" lang="ky-KG" sz="1800">
                <a:latin charset="0" panose="02020603050405020304" pitchFamily="18" typeface="Times New Roman"/>
                <a:cs charset="0" panose="02020603050405020304" pitchFamily="18" typeface="Times New Roman"/>
              </a:rPr>
              <a:t>ө</a:t>
            </a:r>
            <a:r>
              <a:rPr dirty="0" err="1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тт</a:t>
            </a:r>
            <a:r>
              <a:rPr dirty="0" lang="ky-KG" sz="1800">
                <a:latin charset="0" panose="02020603050405020304" pitchFamily="18" typeface="Times New Roman"/>
                <a:cs charset="0" panose="02020603050405020304" pitchFamily="18" typeface="Times New Roman"/>
              </a:rPr>
              <a:t>ү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туура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тандоо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 т</a:t>
            </a:r>
            <a:r>
              <a:rPr dirty="0" lang="ky-KG" sz="1800">
                <a:latin charset="0" panose="02020603050405020304" pitchFamily="18" typeface="Times New Roman"/>
                <a:cs charset="0" panose="02020603050405020304" pitchFamily="18" typeface="Times New Roman"/>
              </a:rPr>
              <a:t>ү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ш</a:t>
            </a:r>
            <a:r>
              <a:rPr dirty="0" lang="ky-KG" sz="1800">
                <a:latin charset="0" panose="02020603050405020304" pitchFamily="18" typeface="Times New Roman"/>
                <a:cs charset="0" panose="02020603050405020304" pitchFamily="18" typeface="Times New Roman"/>
              </a:rPr>
              <a:t>ү</a:t>
            </a:r>
            <a:r>
              <a:rPr dirty="0" err="1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мд</a:t>
            </a:r>
            <a:r>
              <a:rPr dirty="0" lang="ky-KG" sz="1800">
                <a:latin charset="0" panose="02020603050405020304" pitchFamily="18" typeface="Times New Roman"/>
                <a:cs charset="0" panose="02020603050405020304" pitchFamily="18" typeface="Times New Roman"/>
              </a:rPr>
              <a:t>ү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н мол </a:t>
            </a:r>
            <a:r>
              <a:rPr dirty="0" err="1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болушун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dirty="0" err="1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шартайт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», 11-февраля 2021году</a:t>
            </a:r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.</a:t>
            </a:r>
          </a:p>
          <a:p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В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. н. с. </a:t>
            </a:r>
            <a:r>
              <a:rPr dirty="0" err="1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Албанов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 Н.С. сделал интервью в газету Супер инфо, на тему: «Технология </a:t>
            </a:r>
            <a:r>
              <a:rPr dirty="0" lang="ru-RU" smtClean="0" sz="1800">
                <a:latin charset="0" panose="02020603050405020304" pitchFamily="18" typeface="Times New Roman"/>
                <a:cs charset="0" panose="02020603050405020304" pitchFamily="18" typeface="Times New Roman"/>
              </a:rPr>
              <a:t>выращивания </a:t>
            </a:r>
            <a:r>
              <a:rPr dirty="0" lang="ru-RU" sz="1800">
                <a:latin charset="0" panose="02020603050405020304" pitchFamily="18" typeface="Times New Roman"/>
                <a:cs charset="0" panose="02020603050405020304" pitchFamily="18" typeface="Times New Roman"/>
              </a:rPr>
              <a:t>хвойных растений и уход за ними». . 22.03 .2021 г.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"/>
          <a:stretch/>
        </p:blipFill>
        <p:spPr>
          <a:xfrm>
            <a:off x="1892300" y="4055110"/>
            <a:ext cx="4648200" cy="25946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/>
          <a:stretch/>
        </p:blipFill>
        <p:spPr>
          <a:xfrm>
            <a:off x="7061200" y="4055110"/>
            <a:ext cx="4414286" cy="25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7948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84311" y="1828800"/>
            <a:ext cx="10018713" cy="26924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19407"/>
      </p:ext>
    </p:extLst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6143" y="250522"/>
            <a:ext cx="9706881" cy="951977"/>
          </a:xfrm>
        </p:spPr>
        <p:txBody>
          <a:bodyPr>
            <a:normAutofit/>
          </a:bodyPr>
          <a:lstStyle/>
          <a:p>
            <a:pPr algn="ctr"/>
            <a:r>
              <a:rPr b="1" dirty="0" lang="ru-RU" sz="2400">
                <a:latin charset="0" panose="02020603050405020304" pitchFamily="18" typeface="Times New Roman"/>
                <a:cs charset="0" panose="02020603050405020304" pitchFamily="18" typeface="Times New Roman"/>
              </a:rPr>
              <a:t>Сохранение коллекций</a:t>
            </a:r>
            <a:r>
              <a:rPr dirty="0" lang="ru-RU" sz="2400">
                <a:latin charset="0" panose="02020603050405020304" pitchFamily="18" typeface="Times New Roman"/>
                <a:cs charset="0" panose="02020603050405020304" pitchFamily="18" typeface="Times New Roman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8171" y="1823812"/>
            <a:ext cx="5070929" cy="3967389"/>
          </a:xfrm>
        </p:spPr>
        <p:txBody>
          <a:bodyPr/>
          <a:lstStyle/>
          <a:p>
            <a:pPr indent="0" marL="0">
              <a:spcBef>
                <a:spcPts val="0"/>
              </a:spcBef>
              <a:spcAft>
                <a:spcPts val="0"/>
              </a:spcAft>
              <a:buNone/>
            </a:pPr>
            <a:r>
              <a:rPr dirty="0" lang="ru-RU" sz="20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В результате выполнения проекта сохраняются, и изучаются коллекционные фонды плодовых культур</a:t>
            </a:r>
            <a:r>
              <a:rPr dirty="0" lang="ru-RU" smtClean="0" sz="20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dirty="0" lang="ru-RU" smtClean="0" sz="20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яблони </a:t>
            </a:r>
            <a:r>
              <a:rPr dirty="0" lang="ru-RU" sz="20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- 204 сортов, </a:t>
            </a:r>
            <a:endParaRPr dirty="0" lang="ru-RU" smtClean="0" sz="2000">
              <a:solidFill>
                <a:prstClr val="black"/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dirty="0" lang="ru-RU" smtClean="0" sz="20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груши </a:t>
            </a:r>
            <a:r>
              <a:rPr dirty="0" lang="ru-RU" sz="20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– </a:t>
            </a:r>
            <a:r>
              <a:rPr dirty="0" lang="ru-RU" smtClean="0" sz="20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49 сортов</a:t>
            </a:r>
            <a:r>
              <a:rPr dirty="0" lang="ru-RU" sz="20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,</a:t>
            </a:r>
            <a:r>
              <a:rPr dirty="0" lang="ru-RU" smtClean="0" sz="20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dirty="0" lang="ru-RU" smtClean="0" sz="20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абрикоса </a:t>
            </a:r>
            <a:r>
              <a:rPr dirty="0" lang="ru-RU" sz="20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– 29 сортов, </a:t>
            </a:r>
            <a:endParaRPr dirty="0" lang="ru-RU" smtClean="0" sz="2000">
              <a:solidFill>
                <a:prstClr val="black"/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dirty="0" lang="ru-RU" smtClean="0" sz="20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сливы </a:t>
            </a:r>
            <a:r>
              <a:rPr dirty="0" lang="ru-RU" sz="20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– 309 сортов, </a:t>
            </a:r>
            <a:endParaRPr dirty="0" lang="ru-RU" smtClean="0" sz="2000">
              <a:solidFill>
                <a:prstClr val="black"/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dirty="0" lang="ru-RU" smtClean="0" sz="20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алычи </a:t>
            </a:r>
            <a:r>
              <a:rPr dirty="0" lang="ru-RU" sz="20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– 34 сортов, как основа для создания новых устойчивых и урожайных сортов, в настоящем и в </a:t>
            </a:r>
            <a:r>
              <a:rPr dirty="0" lang="ru-RU" smtClean="0" sz="20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будущем.</a:t>
            </a:r>
            <a:endParaRPr dirty="0" lang="ru-RU" sz="2000"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endParaRPr dirty="0" lang="ru-RU"/>
          </a:p>
        </p:txBody>
      </p:sp>
      <p:pic>
        <p:nvPicPr>
          <p:cNvPr descr="C:\Users\Work\Pictures\фото сливы\сорт сливы Дарья.jpg" id="2050" name="Picture 2"/>
          <p:cNvPicPr>
            <a:picLocks noChangeArrowheads="1" noChangeAspect="1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466" y="980368"/>
            <a:ext cx="3920154" cy="280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"/>
          <a:stretch/>
        </p:blipFill>
        <p:spPr>
          <a:xfrm>
            <a:off x="7202466" y="3991593"/>
            <a:ext cx="3920154" cy="2564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637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5129" y="152401"/>
            <a:ext cx="9657895" cy="81280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Фенологические наблюдения и оценка устойчивости к болезням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939800"/>
            <a:ext cx="4941890" cy="5797175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Дооткулова Г. М. проводит фенологические наблюдения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оценку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устойчивости к болезням у яблони (мучнистая роса, парша, бактериальный ожог)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селекционных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кварталах, сортоизучении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23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сортах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переданных на ГСИ и 16 форм, выделенных в результате описания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отбора. Готовится фото документация для патентования.</a:t>
            </a:r>
          </a:p>
          <a:p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Имаралиева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 Ш. 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коллекционном квартале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39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сортов груши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продолжает фенологические наблюдения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оценку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устойчивости к болезням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вредителям.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Албанов Н. С. проводит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подготовку документации   8 сортов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форм сливы для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патентования.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00" y="927101"/>
            <a:ext cx="3962400" cy="26416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300" y="3957637"/>
            <a:ext cx="2688167" cy="20161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100" y="3957637"/>
            <a:ext cx="26416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247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0"/>
            <a:ext cx="9997440" cy="1092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Пополнение коллекций.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8153" y="839245"/>
            <a:ext cx="10553431" cy="2157956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Института садоводства Сибири, по нашей заявке, получены черенки 71 лучших зимостойких сортов плодовых культур:  яблони – 20 сортов,  груши - 19, сливы – 17,  абрикоса – 15, для создания коллекций этих генетических ресурсов  в Бишкеке и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Нарынском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филиале БС,  для развития садоводства в высокогорных регионах Кыргызстана.  В порядке обмена,  в лаборатории заготовлены и отправлены в НИИ садоводства Сибири черенки 21сортов и отдаленных межвидовых гибридов сливы, по заявке института.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169" y="3142862"/>
            <a:ext cx="3933031" cy="2777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08200" y="6003528"/>
            <a:ext cx="3975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сорт яблони </a:t>
            </a:r>
          </a:p>
          <a:p>
            <a:pPr algn="ctr"/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Барнаульское раннее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1" y="3142862"/>
            <a:ext cx="3881364" cy="2860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940970" y="6126638"/>
            <a:ext cx="24266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srgbClr val="E6C28D"/>
                </a:solidFill>
                <a:latin typeface="Calibri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сорт груши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Красуля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710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114300"/>
            <a:ext cx="9997440" cy="6223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Посадка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698500"/>
            <a:ext cx="10018713" cy="3225801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сохранения сортов яблони из коллекции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Аламединского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горного  ГСУ посажены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сортов: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Иссетское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позднее - 5шт, 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Зачеренкованная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- 5шт, СООР№2 - 5шт,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Мелрос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- 5шт, Амурское - 5шт, Ренет алый - 1шт,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Фишт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- 5шт, СООР№6 – 4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Лучезарная - 4шт, СООР№3 - 2шт, СООР№4 - 2шт, Голден Делишес-5шт, СООР№5А - 1шт,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Голд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Спур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- 5шт, Орловская полосатая - 5шт, Огонек - 5шт,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Айжамал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- 5шт, СООР№7 - 5В2 - 5шт. Общее количество - 74 шт.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пополнения коллекции алычи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посажены 6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сортов,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полученных из Крымской ОСС ВНИИР: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Кубанская комета, Подарок сад Гиганту, Глобус, Пурпуровая, Июльская роза, Кремень,  в количестве – 36 шт.</a:t>
            </a: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изучения селекционного материала сливы посажены сеянцы Киргизской превосходной в количестве -35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Заложен маточник 4х клоновых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подвоев для косточковых культур, полученных из Крымской ОСС ВНИИР: Зарево – 9 шт., Кубань 86 – 9 шт., Эврика 99 -  22 шт., ВСЛ – 2 – 4 шт.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325" y="4297090"/>
            <a:ext cx="2835623" cy="2442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1" y="4297090"/>
            <a:ext cx="2702096" cy="250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7412" y="4297090"/>
            <a:ext cx="2705082" cy="250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7317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88900"/>
            <a:ext cx="9997440" cy="939800"/>
          </a:xfrm>
        </p:spPr>
        <p:txBody>
          <a:bodyPr>
            <a:normAutofit/>
          </a:bodyPr>
          <a:lstStyle/>
          <a:p>
            <a:pPr algn="ctr"/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Гибридизация.</a:t>
            </a:r>
            <a:endParaRPr lang="ky-K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1358900"/>
          </a:xfrm>
        </p:spPr>
        <p:txBody>
          <a:bodyPr>
            <a:normAutofit lnSpcReduction="10000"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Гибридизация сливы проведена в 2 вариантах  скрещивания.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Гибридизация яблони не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проведена, в следствие того,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во время цветения были заняты подготовкой и проведением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Иссык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Кульской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ky-KG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45096" y="3238103"/>
            <a:ext cx="3425825" cy="256936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850" y="2850620"/>
            <a:ext cx="2508250" cy="334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306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Физиологические исследование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6394" y="1308101"/>
            <a:ext cx="6656389" cy="3765184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декабре и январе проводилось определение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выхода из глубокого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покоя 15 гибридных форм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сортов яблони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исследование зимней транспирации яблони - 35 гибридных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форм. Результаты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обрабатываются.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Провели исследование зимней транспирации груши у - 13 сортов. Результаты обработаны,  написана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«Зимняя транспирация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груши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Чуйской долине».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июле и августе проведены исследования: потеря воды изолированными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листьями,  восстановление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тургоресцентности, определение дефицита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воды у груши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гибридных форм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яблони.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обрабатываются.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589" y="5120055"/>
            <a:ext cx="1408111" cy="1656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88" y="5164666"/>
            <a:ext cx="3224212" cy="1567325"/>
          </a:xfrm>
          <a:prstGeom prst="rect">
            <a:avLst/>
          </a:prstGeom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0" y="5073284"/>
            <a:ext cx="2324100" cy="175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720" y="1537358"/>
            <a:ext cx="2476480" cy="3295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39" y="5125895"/>
            <a:ext cx="2311362" cy="1732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92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0"/>
            <a:ext cx="999744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в питомниках по выращиванию окулянтов и прививок сеянцев</a:t>
            </a:r>
            <a:b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гибридных форм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интродуцентов.</a:t>
            </a:r>
            <a:endParaRPr lang="ru-RU" sz="2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3801" y="914400"/>
            <a:ext cx="7759699" cy="5943600"/>
          </a:xfrm>
        </p:spPr>
        <p:txBody>
          <a:bodyPr>
            <a:noAutofit/>
          </a:bodyPr>
          <a:lstStyle/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весенняя вспашка под питомник на площади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0.2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га.  Высеяны семена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абрикоса , алычи, яблони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груши. 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агротехнические мероприятия: срезка окулянтов на глазок, снятие пленки, прополка,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рыхление,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выломка диких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порослей. 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Очистка  подводящих арыков в питомниках на площади 0,20 га.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Окулировка.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-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сортов, из них 2 сорта и 1 стандарт Киргизское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зимнее -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внедрения, 10 сортов – для перезакладки коллекции, 13 сортов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для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пополнение коллекции, в количестве 405 шт. Промышленные - 8 сортов, в количестве 397 шт.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Подвой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косточковых: Эврика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99 -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11шт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Кубань 86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шт.,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ВСЛ 2 - 5шт.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Выращены саженцы: Яблони : 11 сортов   в количестве  220шт. Для научных посадок, 205шт. для реализации. 28.10.2021г. Проведена осенняя вспашка под питомник,  на площади 0.3га.  Высеяны семена абрикоса , алычи, яблони и груши. 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1" y="1052513"/>
            <a:ext cx="2832098" cy="2129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3327399"/>
            <a:ext cx="1970287" cy="263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7726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7156</TotalTime>
  <Words>2351</Words>
  <Application>Microsoft Office PowerPoint</Application>
  <PresentationFormat>Широкоэкранный</PresentationFormat>
  <Paragraphs>141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Информационный отчет 2021</vt:lpstr>
      <vt:lpstr>Проект: «Сохранение и обогащение генофонда растений в Кыргызстане»</vt:lpstr>
      <vt:lpstr>Сохранение коллекций.</vt:lpstr>
      <vt:lpstr>Фенологические наблюдения и оценка устойчивости к болезням</vt:lpstr>
      <vt:lpstr>Пополнение коллекций. </vt:lpstr>
      <vt:lpstr>Посадка</vt:lpstr>
      <vt:lpstr>Гибридизация.</vt:lpstr>
      <vt:lpstr>Физиологические исследование</vt:lpstr>
      <vt:lpstr>Работы в питомниках по выращиванию окулянтов и прививок сеянцев гибридных форм и интродуцентов.</vt:lpstr>
      <vt:lpstr>Проведены агротехнические работы по уходу за коллекционными и селекционными насаждениями.</vt:lpstr>
      <vt:lpstr>Субботники</vt:lpstr>
      <vt:lpstr>Внедрение научных разработок</vt:lpstr>
      <vt:lpstr>Реализация научно-технической продукции в 2021году</vt:lpstr>
      <vt:lpstr>Деловое сотрудничество. </vt:lpstr>
      <vt:lpstr>Международное сотрудничество </vt:lpstr>
      <vt:lpstr>Наука и образование</vt:lpstr>
      <vt:lpstr>Экспедиции и командировки, Деятельность в проектах. </vt:lpstr>
      <vt:lpstr>Издательская деятельность</vt:lpstr>
      <vt:lpstr>Издательская деятельность</vt:lpstr>
      <vt:lpstr>Внедрение научных разработок</vt:lpstr>
      <vt:lpstr>Проведение и участие в конференциях, симпозиумах, тренингах</vt:lpstr>
      <vt:lpstr>Участие в выставках</vt:lpstr>
      <vt:lpstr>Проведение и участие в конференциях, симпозиумах, тренингах</vt:lpstr>
      <vt:lpstr>Почетные грамоты и правительственные награды.</vt:lpstr>
      <vt:lpstr>Связь с общественностью.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Годовой отчет 2021</dc:title>
  <dc:creator>admin</dc:creator>
  <cp:lastModifiedBy>Пользователь Windows</cp:lastModifiedBy>
  <cp:revision>146</cp:revision>
  <dcterms:created xsi:type="dcterms:W3CDTF">2021-05-14T04:36:06Z</dcterms:created>
  <dcterms:modified xsi:type="dcterms:W3CDTF">2021-11-30T13:55:05Z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882689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